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Robo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BD8C49-5852-4CAC-9903-9D6D4D3A2A85}">
  <a:tblStyle styleId="{61BD8C49-5852-4CAC-9903-9D6D4D3A2A8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d6115e4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d6115e4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542d55ef89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42d55ef89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542d55ef89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42d55ef89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42d55ef8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42d55ef8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542d55ef89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42d55ef89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542d55ef89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42d55ef89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d6115e4e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d6115e4e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d6115e4e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d6115e4e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d6115e4e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d6115e4e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d6115e4e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d6115e4e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542d55ef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42d55ef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542d55ef89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42d55ef8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ad4627429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ad4627429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542d55ef89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42d55ef89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d6115e4e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d6115e4e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542d55ef8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42d55ef8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d6115e4e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d6115e4e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542d55ef8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42d55ef8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esri.com/en-us/arcgis/products/arcgis-pro/overview" TargetMode="External"/><Relationship Id="rId4" Type="http://schemas.openxmlformats.org/officeDocument/2006/relationships/hyperlink" Target="https://www.esri.com/en-us/arcgis/products/arcgis-spatial-analyst/overview" TargetMode="External"/><Relationship Id="rId5" Type="http://schemas.openxmlformats.org/officeDocument/2006/relationships/hyperlink" Target="https://pro.arcgis.com/en/pro-app/arcpy/get-started/what-is-arcpy-.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613354"/>
            <a:ext cx="8222100" cy="2000700"/>
          </a:xfrm>
          <a:prstGeom prst="rect">
            <a:avLst/>
          </a:prstGeom>
        </p:spPr>
        <p:txBody>
          <a:bodyPr anchorCtr="0" anchor="b" bIns="91425" lIns="91425" spcFirstLastPara="1" rIns="91425" wrap="square" tIns="91425">
            <a:noAutofit/>
          </a:bodyPr>
          <a:lstStyle/>
          <a:p>
            <a:pPr indent="0" lvl="0" marL="457200" rtl="0" algn="l">
              <a:spcBef>
                <a:spcPts val="0"/>
              </a:spcBef>
              <a:spcAft>
                <a:spcPts val="0"/>
              </a:spcAft>
              <a:buNone/>
            </a:pPr>
            <a:r>
              <a:rPr lang="en" sz="4800"/>
              <a:t>Benjamin Center ArcGIS             Tool Presentation</a:t>
            </a:r>
            <a:endParaRPr sz="4800"/>
          </a:p>
        </p:txBody>
      </p:sp>
      <p:sp>
        <p:nvSpPr>
          <p:cNvPr id="86" name="Google Shape;86;p13"/>
          <p:cNvSpPr txBox="1"/>
          <p:nvPr>
            <p:ph idx="1" type="subTitle"/>
          </p:nvPr>
        </p:nvSpPr>
        <p:spPr>
          <a:xfrm>
            <a:off x="598100" y="2715952"/>
            <a:ext cx="8222100" cy="13926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b="1" lang="en" sz="2400">
                <a:solidFill>
                  <a:srgbClr val="000000"/>
                </a:solidFill>
                <a:latin typeface="Calibri"/>
                <a:ea typeface="Calibri"/>
                <a:cs typeface="Calibri"/>
                <a:sym typeface="Calibri"/>
              </a:rPr>
              <a:t>    Michael Malenitza </a:t>
            </a:r>
            <a:r>
              <a:rPr lang="en" sz="2400">
                <a:solidFill>
                  <a:srgbClr val="000000"/>
                </a:solidFill>
                <a:latin typeface="Calibri"/>
                <a:ea typeface="Calibri"/>
                <a:cs typeface="Calibri"/>
                <a:sym typeface="Calibri"/>
              </a:rPr>
              <a:t>(p-f20-10), </a:t>
            </a:r>
            <a:r>
              <a:rPr b="1" lang="en" sz="2400">
                <a:solidFill>
                  <a:srgbClr val="000000"/>
                </a:solidFill>
                <a:latin typeface="Calibri"/>
                <a:ea typeface="Calibri"/>
                <a:cs typeface="Calibri"/>
                <a:sym typeface="Calibri"/>
              </a:rPr>
              <a:t>John Sheehan </a:t>
            </a:r>
            <a:r>
              <a:rPr lang="en" sz="2400">
                <a:solidFill>
                  <a:srgbClr val="000000"/>
                </a:solidFill>
                <a:latin typeface="Calibri"/>
                <a:ea typeface="Calibri"/>
                <a:cs typeface="Calibri"/>
                <a:sym typeface="Calibri"/>
              </a:rPr>
              <a:t>(p-f20-15)</a:t>
            </a:r>
            <a:endParaRPr sz="24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b="1" lang="en" sz="2400">
                <a:solidFill>
                  <a:srgbClr val="000000"/>
                </a:solidFill>
                <a:latin typeface="Calibri"/>
                <a:ea typeface="Calibri"/>
                <a:cs typeface="Calibri"/>
                <a:sym typeface="Calibri"/>
              </a:rPr>
              <a:t>        </a:t>
            </a:r>
            <a:endParaRPr sz="2400">
              <a:solidFill>
                <a:srgbClr val="000000"/>
              </a:solidFill>
              <a:latin typeface="Calibri"/>
              <a:ea typeface="Calibri"/>
              <a:cs typeface="Calibri"/>
              <a:sym typeface="Calibri"/>
            </a:endParaRPr>
          </a:p>
          <a:p>
            <a:pPr indent="457200" lvl="0" marL="1371600" rtl="0" algn="l">
              <a:lnSpc>
                <a:spcPct val="90000"/>
              </a:lnSpc>
              <a:spcBef>
                <a:spcPts val="1000"/>
              </a:spcBef>
              <a:spcAft>
                <a:spcPts val="0"/>
              </a:spcAft>
              <a:buNone/>
            </a:pPr>
            <a:r>
              <a:rPr b="1" lang="en" sz="1400">
                <a:solidFill>
                  <a:srgbClr val="000000"/>
                </a:solidFill>
                <a:latin typeface="Calibri"/>
                <a:ea typeface="Calibri"/>
                <a:cs typeface="Calibri"/>
                <a:sym typeface="Calibri"/>
              </a:rPr>
              <a:t>Project Type: Internship, Student’s “Class Key”: p-f20-10</a:t>
            </a:r>
            <a:endParaRPr b="1" sz="14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2400">
              <a:solidFill>
                <a:srgbClr val="000000"/>
              </a:solidFill>
              <a:latin typeface="Calibri"/>
              <a:ea typeface="Calibri"/>
              <a:cs typeface="Calibri"/>
              <a:sym typeface="Calibri"/>
            </a:endParaRPr>
          </a:p>
          <a:p>
            <a:pPr indent="0" lvl="0" marL="0" rtl="0" algn="l">
              <a:spcBef>
                <a:spcPts val="0"/>
              </a:spcBef>
              <a:spcAft>
                <a:spcPts val="0"/>
              </a:spcAft>
              <a:buNone/>
            </a:pPr>
            <a:r>
              <a:t/>
            </a:r>
            <a:endParaRPr/>
          </a:p>
        </p:txBody>
      </p:sp>
      <p:pic>
        <p:nvPicPr>
          <p:cNvPr id="87" name="Google Shape;87;p13"/>
          <p:cNvPicPr preferRelativeResize="0"/>
          <p:nvPr/>
        </p:nvPicPr>
        <p:blipFill>
          <a:blip r:embed="rId3">
            <a:alphaModFix/>
          </a:blip>
          <a:stretch>
            <a:fillRect/>
          </a:stretch>
        </p:blipFill>
        <p:spPr>
          <a:xfrm>
            <a:off x="7332175" y="3412563"/>
            <a:ext cx="1689887" cy="168988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3.2 Components</a:t>
            </a:r>
            <a:endParaRPr/>
          </a:p>
        </p:txBody>
      </p:sp>
      <p:graphicFrame>
        <p:nvGraphicFramePr>
          <p:cNvPr id="150" name="Google Shape;150;p22"/>
          <p:cNvGraphicFramePr/>
          <p:nvPr/>
        </p:nvGraphicFramePr>
        <p:xfrm>
          <a:off x="311700" y="1269300"/>
          <a:ext cx="3000000" cy="3000000"/>
        </p:xfrm>
        <a:graphic>
          <a:graphicData uri="http://schemas.openxmlformats.org/drawingml/2006/table">
            <a:tbl>
              <a:tblPr>
                <a:noFill/>
                <a:tableStyleId>{61BD8C49-5852-4CAC-9903-9D6D4D3A2A85}</a:tableStyleId>
              </a:tblPr>
              <a:tblGrid>
                <a:gridCol w="4260300"/>
                <a:gridCol w="4260300"/>
              </a:tblGrid>
              <a:tr h="1302450">
                <a:tc>
                  <a:txBody>
                    <a:bodyPr/>
                    <a:lstStyle/>
                    <a:p>
                      <a:pPr indent="0" lvl="0" marL="0" rtl="0" algn="l">
                        <a:spcBef>
                          <a:spcPts val="0"/>
                        </a:spcBef>
                        <a:spcAft>
                          <a:spcPts val="0"/>
                        </a:spcAft>
                        <a:buNone/>
                      </a:pPr>
                      <a:r>
                        <a:rPr lang="en" sz="2400">
                          <a:latin typeface="Calibri"/>
                          <a:ea typeface="Calibri"/>
                          <a:cs typeface="Calibri"/>
                          <a:sym typeface="Calibri"/>
                        </a:rPr>
                        <a:t>Isocron.py</a:t>
                      </a:r>
                      <a:endParaRPr sz="24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Calibri"/>
                          <a:ea typeface="Calibri"/>
                          <a:cs typeface="Calibri"/>
                          <a:sym typeface="Calibri"/>
                        </a:rPr>
                        <a:t>The Python Script that generates the map.</a:t>
                      </a:r>
                      <a:endParaRPr sz="24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1302450">
                <a:tc>
                  <a:txBody>
                    <a:bodyPr/>
                    <a:lstStyle/>
                    <a:p>
                      <a:pPr indent="0" lvl="0" marL="0" rtl="0" algn="l">
                        <a:spcBef>
                          <a:spcPts val="0"/>
                        </a:spcBef>
                        <a:spcAft>
                          <a:spcPts val="0"/>
                        </a:spcAft>
                        <a:buNone/>
                      </a:pPr>
                      <a:r>
                        <a:rPr lang="en" sz="2400">
                          <a:latin typeface="Calibri"/>
                          <a:ea typeface="Calibri"/>
                          <a:cs typeface="Calibri"/>
                          <a:sym typeface="Calibri"/>
                        </a:rPr>
                        <a:t>SRFD.gbd</a:t>
                      </a:r>
                      <a:endParaRPr sz="24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2400">
                          <a:latin typeface="Calibri"/>
                          <a:ea typeface="Calibri"/>
                          <a:cs typeface="Calibri"/>
                          <a:sym typeface="Calibri"/>
                        </a:rPr>
                        <a:t>GeoDatabase of streets and locations</a:t>
                      </a:r>
                      <a:endParaRPr sz="2400">
                        <a:latin typeface="Calibri"/>
                        <a:ea typeface="Calibri"/>
                        <a:cs typeface="Calibri"/>
                        <a:sym typeface="Calibri"/>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Software / Code Description </a:t>
            </a:r>
            <a:endParaRPr/>
          </a:p>
        </p:txBody>
      </p:sp>
      <p:sp>
        <p:nvSpPr>
          <p:cNvPr id="156" name="Google Shape;156;p23"/>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23"/>
          <p:cNvPicPr preferRelativeResize="0"/>
          <p:nvPr/>
        </p:nvPicPr>
        <p:blipFill>
          <a:blip r:embed="rId3">
            <a:alphaModFix/>
          </a:blip>
          <a:stretch>
            <a:fillRect/>
          </a:stretch>
        </p:blipFill>
        <p:spPr>
          <a:xfrm>
            <a:off x="311700" y="1120550"/>
            <a:ext cx="8520600" cy="344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4"/>
          <p:cNvPicPr preferRelativeResize="0"/>
          <p:nvPr/>
        </p:nvPicPr>
        <p:blipFill>
          <a:blip r:embed="rId3">
            <a:alphaModFix/>
          </a:blip>
          <a:stretch>
            <a:fillRect/>
          </a:stretch>
        </p:blipFill>
        <p:spPr>
          <a:xfrm>
            <a:off x="463750" y="260850"/>
            <a:ext cx="8216499" cy="4657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9" name="Google Shape;169;p25"/>
          <p:cNvPicPr preferRelativeResize="0"/>
          <p:nvPr/>
        </p:nvPicPr>
        <p:blipFill>
          <a:blip r:embed="rId3">
            <a:alphaModFix/>
          </a:blip>
          <a:stretch>
            <a:fillRect/>
          </a:stretch>
        </p:blipFill>
        <p:spPr>
          <a:xfrm>
            <a:off x="311700" y="256029"/>
            <a:ext cx="8520601" cy="46314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189775" y="4235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5.1 Test Function Demo</a:t>
            </a:r>
            <a:endParaRPr/>
          </a:p>
        </p:txBody>
      </p:sp>
      <p:sp>
        <p:nvSpPr>
          <p:cNvPr id="175" name="Google Shape;175;p2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342900" lvl="0" marL="457200" rtl="0" algn="l">
              <a:spcBef>
                <a:spcPts val="1600"/>
              </a:spcBef>
              <a:spcAft>
                <a:spcPts val="0"/>
              </a:spcAft>
              <a:buSzPts val="1800"/>
              <a:buChar char="-"/>
            </a:pPr>
            <a:r>
              <a:rPr lang="en"/>
              <a:t>ArcGIS Map of New Paltz Before </a:t>
            </a:r>
            <a:endParaRPr/>
          </a:p>
          <a:p>
            <a:pPr indent="0" lvl="0" marL="457200" rtl="0" algn="l">
              <a:spcBef>
                <a:spcPts val="1600"/>
              </a:spcBef>
              <a:spcAft>
                <a:spcPts val="0"/>
              </a:spcAft>
              <a:buNone/>
            </a:pPr>
            <a:r>
              <a:rPr lang="en"/>
              <a:t>running our tool. Notice the green </a:t>
            </a:r>
            <a:endParaRPr/>
          </a:p>
          <a:p>
            <a:pPr indent="0" lvl="0" marL="457200" rtl="0" algn="l">
              <a:spcBef>
                <a:spcPts val="1600"/>
              </a:spcBef>
              <a:spcAft>
                <a:spcPts val="0"/>
              </a:spcAft>
              <a:buNone/>
            </a:pPr>
            <a:r>
              <a:rPr lang="en"/>
              <a:t>Circles which indicate our facilities,</a:t>
            </a:r>
            <a:endParaRPr/>
          </a:p>
          <a:p>
            <a:pPr indent="0" lvl="0" marL="457200" rtl="0" algn="l">
              <a:spcBef>
                <a:spcPts val="1600"/>
              </a:spcBef>
              <a:spcAft>
                <a:spcPts val="0"/>
              </a:spcAft>
              <a:buNone/>
            </a:pPr>
            <a:r>
              <a:rPr lang="en"/>
              <a:t> in our case these are fire </a:t>
            </a:r>
            <a:endParaRPr/>
          </a:p>
          <a:p>
            <a:pPr indent="0" lvl="0" marL="457200" rtl="0" algn="l">
              <a:spcBef>
                <a:spcPts val="1600"/>
              </a:spcBef>
              <a:spcAft>
                <a:spcPts val="0"/>
              </a:spcAft>
              <a:buNone/>
            </a:pPr>
            <a:r>
              <a:rPr lang="en"/>
              <a:t>departments.</a:t>
            </a:r>
            <a:endParaRPr/>
          </a:p>
          <a:p>
            <a:pPr indent="0" lvl="0" marL="914400" rtl="0" algn="l">
              <a:spcBef>
                <a:spcPts val="1600"/>
              </a:spcBef>
              <a:spcAft>
                <a:spcPts val="1600"/>
              </a:spcAft>
              <a:buNone/>
            </a:pPr>
            <a:r>
              <a:t/>
            </a:r>
            <a:endParaRPr/>
          </a:p>
        </p:txBody>
      </p:sp>
      <p:pic>
        <p:nvPicPr>
          <p:cNvPr id="176" name="Google Shape;176;p26"/>
          <p:cNvPicPr preferRelativeResize="0"/>
          <p:nvPr/>
        </p:nvPicPr>
        <p:blipFill>
          <a:blip r:embed="rId3">
            <a:alphaModFix/>
          </a:blip>
          <a:stretch>
            <a:fillRect/>
          </a:stretch>
        </p:blipFill>
        <p:spPr>
          <a:xfrm>
            <a:off x="4408450" y="484912"/>
            <a:ext cx="4735550" cy="4173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3675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5.2 Test Function</a:t>
            </a:r>
            <a:endParaRPr/>
          </a:p>
        </p:txBody>
      </p:sp>
      <p:sp>
        <p:nvSpPr>
          <p:cNvPr id="182" name="Google Shape;182;p2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After Running the tool</a:t>
            </a:r>
            <a:endParaRPr/>
          </a:p>
          <a:p>
            <a:pPr indent="0" lvl="0" marL="0" rtl="0" algn="l">
              <a:spcBef>
                <a:spcPts val="1600"/>
              </a:spcBef>
              <a:spcAft>
                <a:spcPts val="0"/>
              </a:spcAft>
              <a:buNone/>
            </a:pPr>
            <a:r>
              <a:rPr lang="en"/>
              <a:t>our intervals are being displayed within</a:t>
            </a:r>
            <a:endParaRPr/>
          </a:p>
          <a:p>
            <a:pPr indent="0" lvl="0" marL="0" rtl="0" algn="l">
              <a:spcBef>
                <a:spcPts val="1600"/>
              </a:spcBef>
              <a:spcAft>
                <a:spcPts val="0"/>
              </a:spcAft>
              <a:buNone/>
            </a:pPr>
            <a:r>
              <a:rPr lang="en"/>
              <a:t>c</a:t>
            </a:r>
            <a:r>
              <a:rPr lang="en"/>
              <a:t>olor, starting bright yellow, going </a:t>
            </a:r>
            <a:endParaRPr/>
          </a:p>
          <a:p>
            <a:pPr indent="0" lvl="0" marL="0" rtl="0" algn="l">
              <a:spcBef>
                <a:spcPts val="1600"/>
              </a:spcBef>
              <a:spcAft>
                <a:spcPts val="0"/>
              </a:spcAft>
              <a:buNone/>
            </a:pPr>
            <a:r>
              <a:rPr lang="en"/>
              <a:t>d</a:t>
            </a:r>
            <a:r>
              <a:rPr lang="en"/>
              <a:t>arker orange, to red, in </a:t>
            </a:r>
            <a:r>
              <a:rPr lang="en"/>
              <a:t>correlation</a:t>
            </a:r>
            <a:r>
              <a:rPr lang="en"/>
              <a:t> with</a:t>
            </a:r>
            <a:endParaRPr/>
          </a:p>
          <a:p>
            <a:pPr indent="0" lvl="0" marL="0" rtl="0" algn="l">
              <a:spcBef>
                <a:spcPts val="1600"/>
              </a:spcBef>
              <a:spcAft>
                <a:spcPts val="0"/>
              </a:spcAft>
              <a:buNone/>
            </a:pPr>
            <a:r>
              <a:rPr lang="en"/>
              <a:t>the time it would take to travel from </a:t>
            </a:r>
            <a:endParaRPr/>
          </a:p>
          <a:p>
            <a:pPr indent="0" lvl="0" marL="0" rtl="0" algn="l">
              <a:spcBef>
                <a:spcPts val="1600"/>
              </a:spcBef>
              <a:spcAft>
                <a:spcPts val="1600"/>
              </a:spcAft>
              <a:buNone/>
            </a:pPr>
            <a:r>
              <a:rPr lang="en"/>
              <a:t>the firehouse.</a:t>
            </a:r>
            <a:endParaRPr/>
          </a:p>
        </p:txBody>
      </p:sp>
      <p:pic>
        <p:nvPicPr>
          <p:cNvPr id="183" name="Google Shape;183;p27"/>
          <p:cNvPicPr preferRelativeResize="0"/>
          <p:nvPr/>
        </p:nvPicPr>
        <p:blipFill>
          <a:blip r:embed="rId3">
            <a:alphaModFix/>
          </a:blip>
          <a:stretch>
            <a:fillRect/>
          </a:stretch>
        </p:blipFill>
        <p:spPr>
          <a:xfrm>
            <a:off x="4441375" y="329425"/>
            <a:ext cx="4702625" cy="4410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Professional and Career Benefits</a:t>
            </a:r>
            <a:endParaRPr/>
          </a:p>
        </p:txBody>
      </p:sp>
      <p:sp>
        <p:nvSpPr>
          <p:cNvPr id="189" name="Google Shape;189;p28"/>
          <p:cNvSpPr txBox="1"/>
          <p:nvPr>
            <p:ph idx="1" type="body"/>
          </p:nvPr>
        </p:nvSpPr>
        <p:spPr>
          <a:xfrm>
            <a:off x="311700" y="1017800"/>
            <a:ext cx="8520600" cy="355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Working with a team to develop a project will be a key skill which will be necessary in larger project development. Working together we learned how to organize, and divide up work, along with learning how to teach and learn from each other to complete our project.</a:t>
            </a:r>
            <a:endParaRPr/>
          </a:p>
          <a:p>
            <a:pPr indent="-342900" lvl="0" marL="457200" rtl="0" algn="l">
              <a:spcBef>
                <a:spcPts val="0"/>
              </a:spcBef>
              <a:spcAft>
                <a:spcPts val="0"/>
              </a:spcAft>
              <a:buSzPts val="1800"/>
              <a:buChar char="-"/>
            </a:pPr>
            <a:r>
              <a:rPr lang="en"/>
              <a:t>Utilizing ArcGIS’s Network Analyst allowed us to get hands on experience with manipulating data, and creating spatial analysis tools. We used python to utilize the Spatial Analyst functionality, allowing us to cross our knowledge of Python while getting fresh eyes on a new software.</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7. Conclusions</a:t>
            </a:r>
            <a:endParaRPr/>
          </a:p>
        </p:txBody>
      </p:sp>
      <p:sp>
        <p:nvSpPr>
          <p:cNvPr id="195" name="Google Shape;195;p29"/>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ArcGIS is a useful tool for geographic analysis. Remote work made it difficult to interact with the schools computers, as we faced many obstacles we had to overcome throughout our project. Initially we focused on how to use ArcGIS, although we soon realized we were missing a key extension to the software, Network Analysis. After the school installed this, we realized we also didn’t have python installed on the computers which meant we had to jump through some hoops for testing, trying on the schools VDI, and many other computers in different buildings. Overall we learned how to work together, and completed our script.</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 References</a:t>
            </a:r>
            <a:endParaRPr/>
          </a:p>
        </p:txBody>
      </p:sp>
      <p:sp>
        <p:nvSpPr>
          <p:cNvPr id="201" name="Google Shape;201;p30"/>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ArcGIS Pro:</a:t>
            </a:r>
            <a:r>
              <a:rPr lang="en"/>
              <a:t>                 </a:t>
            </a:r>
            <a:r>
              <a:rPr lang="en" u="sng">
                <a:solidFill>
                  <a:schemeClr val="hlink"/>
                </a:solidFill>
                <a:hlinkClick r:id="rId3"/>
              </a:rPr>
              <a:t>https://www.esri.com/en-us/arcgis/products/arcgis-pro/overview</a:t>
            </a:r>
            <a:endParaRPr/>
          </a:p>
          <a:p>
            <a:pPr indent="0" lvl="0" marL="0" rtl="0" algn="l">
              <a:spcBef>
                <a:spcPts val="1600"/>
              </a:spcBef>
              <a:spcAft>
                <a:spcPts val="0"/>
              </a:spcAft>
              <a:buNone/>
            </a:pPr>
            <a:r>
              <a:rPr b="1" lang="en"/>
              <a:t>ArcGIS </a:t>
            </a:r>
            <a:r>
              <a:rPr b="1" lang="en"/>
              <a:t>Spatial</a:t>
            </a:r>
            <a:r>
              <a:rPr b="1" lang="en"/>
              <a:t> Analysis: </a:t>
            </a:r>
            <a:r>
              <a:rPr lang="en" u="sng">
                <a:solidFill>
                  <a:schemeClr val="hlink"/>
                </a:solidFill>
                <a:hlinkClick r:id="rId4"/>
              </a:rPr>
              <a:t>https://www.esri.com/en-us/arcgis/products/arcgis-spatial-analyst/overview</a:t>
            </a:r>
            <a:endParaRPr/>
          </a:p>
          <a:p>
            <a:pPr indent="0" lvl="0" marL="0" rtl="0" algn="l">
              <a:spcBef>
                <a:spcPts val="1600"/>
              </a:spcBef>
              <a:spcAft>
                <a:spcPts val="0"/>
              </a:spcAft>
              <a:buNone/>
            </a:pPr>
            <a:r>
              <a:rPr b="1" lang="en"/>
              <a:t>ArcPy:</a:t>
            </a:r>
            <a:r>
              <a:rPr lang="en"/>
              <a:t> </a:t>
            </a:r>
            <a:br>
              <a:rPr lang="en"/>
            </a:br>
            <a:r>
              <a:rPr lang="en" u="sng">
                <a:solidFill>
                  <a:schemeClr val="hlink"/>
                </a:solidFill>
                <a:hlinkClick r:id="rId5"/>
              </a:rPr>
              <a:t>https://pro.arcgis.com/en/pro-app/arcpy/get-started/what-is-arcpy-.htm</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ph type="title"/>
          </p:nvPr>
        </p:nvSpPr>
        <p:spPr>
          <a:xfrm>
            <a:off x="311700" y="578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 Appendixes</a:t>
            </a:r>
            <a:endParaRPr/>
          </a:p>
          <a:p>
            <a:pPr indent="0" lvl="0" marL="0" rtl="0" algn="l">
              <a:spcBef>
                <a:spcPts val="0"/>
              </a:spcBef>
              <a:spcAft>
                <a:spcPts val="0"/>
              </a:spcAft>
              <a:buNone/>
            </a:pPr>
            <a:r>
              <a:t/>
            </a:r>
            <a:endParaRPr/>
          </a:p>
        </p:txBody>
      </p:sp>
      <p:sp>
        <p:nvSpPr>
          <p:cNvPr id="207" name="Google Shape;207;p31"/>
          <p:cNvSpPr txBox="1"/>
          <p:nvPr>
            <p:ph idx="1" type="body"/>
          </p:nvPr>
        </p:nvSpPr>
        <p:spPr>
          <a:xfrm>
            <a:off x="722850" y="607800"/>
            <a:ext cx="8109600" cy="397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1. Problem Description  - 1.1 Business Context and Goals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02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1.2 Technical Requirements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pages 03-05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1.3 Your Responsibilities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06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2. Technologies - 2.1 Related Technologies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07</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2.2 Newly Learned Skills/Technologies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08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3. Design  - 3.1 System Architecture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09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3.2 Components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10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4. Software/System Description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pages 11-13</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5. Test Results/Observations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5.1 Experiment/Observation # 1 (Performance)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14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5.2 Experiment/Observation # 2 (Quality)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15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6. Professional and Career Benefits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16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7. Conclusions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17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8. References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18 </a:t>
            </a:r>
            <a:endParaRPr sz="1100">
              <a:solidFill>
                <a:srgbClr val="000000"/>
              </a:solidFill>
              <a:latin typeface="Calibri"/>
              <a:ea typeface="Calibri"/>
              <a:cs typeface="Calibri"/>
              <a:sym typeface="Calibri"/>
            </a:endParaRPr>
          </a:p>
          <a:p>
            <a:pPr indent="0" lvl="0" marL="0" rtl="0" algn="l">
              <a:lnSpc>
                <a:spcPct val="150000"/>
              </a:lnSpc>
              <a:spcBef>
                <a:spcPts val="0"/>
              </a:spcBef>
              <a:spcAft>
                <a:spcPts val="0"/>
              </a:spcAft>
              <a:buNone/>
            </a:pPr>
            <a:r>
              <a:rPr lang="en" sz="1100">
                <a:solidFill>
                  <a:srgbClr val="000000"/>
                </a:solidFill>
                <a:latin typeface="Calibri"/>
                <a:ea typeface="Calibri"/>
                <a:cs typeface="Calibri"/>
                <a:sym typeface="Calibri"/>
              </a:rPr>
              <a:t>9. Appendixes …………………….………………….…………</a:t>
            </a:r>
            <a:r>
              <a:rPr lang="en" sz="1100">
                <a:solidFill>
                  <a:srgbClr val="000000"/>
                </a:solidFill>
                <a:latin typeface="Calibri"/>
                <a:ea typeface="Calibri"/>
                <a:cs typeface="Calibri"/>
                <a:sym typeface="Calibri"/>
              </a:rPr>
              <a:t>……</a:t>
            </a:r>
            <a:r>
              <a:rPr lang="en" sz="1100">
                <a:solidFill>
                  <a:srgbClr val="000000"/>
                </a:solidFill>
                <a:latin typeface="Calibri"/>
                <a:ea typeface="Calibri"/>
                <a:cs typeface="Calibri"/>
                <a:sym typeface="Calibri"/>
              </a:rPr>
              <a:t>…………………………. page 19</a:t>
            </a:r>
            <a:endParaRPr sz="11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66825" y="4283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Project Description </a:t>
            </a:r>
            <a:endParaRPr/>
          </a:p>
        </p:txBody>
      </p:sp>
      <p:sp>
        <p:nvSpPr>
          <p:cNvPr id="93" name="Google Shape;93;p14"/>
          <p:cNvSpPr txBox="1"/>
          <p:nvPr>
            <p:ph idx="1" type="body"/>
          </p:nvPr>
        </p:nvSpPr>
        <p:spPr>
          <a:xfrm>
            <a:off x="311700" y="770150"/>
            <a:ext cx="8361600" cy="3143100"/>
          </a:xfrm>
          <a:prstGeom prst="rect">
            <a:avLst/>
          </a:prstGeom>
        </p:spPr>
        <p:txBody>
          <a:bodyPr anchorCtr="0" anchor="t" bIns="91425" lIns="91425" spcFirstLastPara="1" rIns="91425" wrap="square" tIns="91425">
            <a:noAutofit/>
          </a:bodyPr>
          <a:lstStyle/>
          <a:p>
            <a:pPr indent="-330200" lvl="0" marL="457200" rtl="0" algn="l">
              <a:lnSpc>
                <a:spcPct val="90000"/>
              </a:lnSpc>
              <a:spcBef>
                <a:spcPts val="1000"/>
              </a:spcBef>
              <a:spcAft>
                <a:spcPts val="0"/>
              </a:spcAft>
              <a:buSzPts val="1600"/>
              <a:buFont typeface="Calibri"/>
              <a:buChar char="-"/>
            </a:pPr>
            <a:r>
              <a:rPr lang="en" sz="1600">
                <a:latin typeface="Calibri"/>
                <a:ea typeface="Calibri"/>
                <a:cs typeface="Calibri"/>
                <a:sym typeface="Calibri"/>
              </a:rPr>
              <a:t>Our project’s goal is to use the ArcGIS and python to generate Isopleth maps based on distance traveled via car or truck.</a:t>
            </a:r>
            <a:endParaRPr sz="1600">
              <a:latin typeface="Calibri"/>
              <a:ea typeface="Calibri"/>
              <a:cs typeface="Calibri"/>
              <a:sym typeface="Calibri"/>
            </a:endParaRPr>
          </a:p>
          <a:p>
            <a:pPr indent="0" lvl="0" marL="457200" rtl="0" algn="l">
              <a:lnSpc>
                <a:spcPct val="90000"/>
              </a:lnSpc>
              <a:spcBef>
                <a:spcPts val="1000"/>
              </a:spcBef>
              <a:spcAft>
                <a:spcPts val="0"/>
              </a:spcAft>
              <a:buNone/>
            </a:pPr>
            <a:r>
              <a:t/>
            </a:r>
            <a:endParaRPr sz="1600">
              <a:latin typeface="Calibri"/>
              <a:ea typeface="Calibri"/>
              <a:cs typeface="Calibri"/>
              <a:sym typeface="Calibri"/>
            </a:endParaRPr>
          </a:p>
          <a:p>
            <a:pPr indent="-330200" lvl="0" marL="457200" rtl="0" algn="l">
              <a:lnSpc>
                <a:spcPct val="90000"/>
              </a:lnSpc>
              <a:spcBef>
                <a:spcPts val="1000"/>
              </a:spcBef>
              <a:spcAft>
                <a:spcPts val="0"/>
              </a:spcAft>
              <a:buSzPts val="1600"/>
              <a:buFont typeface="Calibri"/>
              <a:buChar char="-"/>
            </a:pPr>
            <a:r>
              <a:rPr lang="en" sz="1600">
                <a:latin typeface="Calibri"/>
                <a:ea typeface="Calibri"/>
                <a:cs typeface="Calibri"/>
                <a:sym typeface="Calibri"/>
              </a:rPr>
              <a:t>The Isochron map would create rings around two points showing how far you could travel by roadway, from these points. For example a series of 1,2,3,4, and 5 minute intervals.</a:t>
            </a:r>
            <a:endParaRPr sz="1600">
              <a:latin typeface="Calibri"/>
              <a:ea typeface="Calibri"/>
              <a:cs typeface="Calibri"/>
              <a:sym typeface="Calibri"/>
            </a:endParaRPr>
          </a:p>
          <a:p>
            <a:pPr indent="0" lvl="0" marL="457200" rtl="0" algn="l">
              <a:lnSpc>
                <a:spcPct val="90000"/>
              </a:lnSpc>
              <a:spcBef>
                <a:spcPts val="1000"/>
              </a:spcBef>
              <a:spcAft>
                <a:spcPts val="0"/>
              </a:spcAft>
              <a:buNone/>
            </a:pPr>
            <a:r>
              <a:t/>
            </a:r>
            <a:endParaRPr sz="1600">
              <a:latin typeface="Calibri"/>
              <a:ea typeface="Calibri"/>
              <a:cs typeface="Calibri"/>
              <a:sym typeface="Calibri"/>
            </a:endParaRPr>
          </a:p>
          <a:p>
            <a:pPr indent="-330200" lvl="0" marL="457200" rtl="0" algn="l">
              <a:lnSpc>
                <a:spcPct val="90000"/>
              </a:lnSpc>
              <a:spcBef>
                <a:spcPts val="1000"/>
              </a:spcBef>
              <a:spcAft>
                <a:spcPts val="0"/>
              </a:spcAft>
              <a:buSzPts val="1600"/>
              <a:buFont typeface="Calibri"/>
              <a:buChar char="-"/>
            </a:pPr>
            <a:r>
              <a:rPr lang="en" sz="1600">
                <a:latin typeface="Calibri"/>
                <a:ea typeface="Calibri"/>
                <a:cs typeface="Calibri"/>
                <a:sym typeface="Calibri"/>
              </a:rPr>
              <a:t>The reasoning for creating this API is to help allow local counties and </a:t>
            </a:r>
            <a:r>
              <a:rPr lang="en" sz="1600">
                <a:latin typeface="Calibri"/>
                <a:ea typeface="Calibri"/>
                <a:cs typeface="Calibri"/>
                <a:sym typeface="Calibri"/>
              </a:rPr>
              <a:t>governments</a:t>
            </a:r>
            <a:r>
              <a:rPr lang="en" sz="1600">
                <a:latin typeface="Calibri"/>
                <a:ea typeface="Calibri"/>
                <a:cs typeface="Calibri"/>
                <a:sym typeface="Calibri"/>
              </a:rPr>
              <a:t> figure out the new locations for building fire departments and EMS response buildings. Overall </a:t>
            </a:r>
            <a:r>
              <a:rPr lang="en" sz="1600">
                <a:latin typeface="Calibri"/>
                <a:ea typeface="Calibri"/>
                <a:cs typeface="Calibri"/>
                <a:sym typeface="Calibri"/>
              </a:rPr>
              <a:t>this</a:t>
            </a:r>
            <a:r>
              <a:rPr lang="en" sz="1600">
                <a:latin typeface="Calibri"/>
                <a:ea typeface="Calibri"/>
                <a:cs typeface="Calibri"/>
                <a:sym typeface="Calibri"/>
              </a:rPr>
              <a:t> will be a </a:t>
            </a:r>
            <a:r>
              <a:rPr lang="en" sz="1600">
                <a:latin typeface="Calibri"/>
                <a:ea typeface="Calibri"/>
                <a:cs typeface="Calibri"/>
                <a:sym typeface="Calibri"/>
              </a:rPr>
              <a:t>useful</a:t>
            </a:r>
            <a:r>
              <a:rPr lang="en" sz="1600">
                <a:latin typeface="Calibri"/>
                <a:ea typeface="Calibri"/>
                <a:cs typeface="Calibri"/>
                <a:sym typeface="Calibri"/>
              </a:rPr>
              <a:t> urban </a:t>
            </a:r>
            <a:r>
              <a:rPr lang="en" sz="1600">
                <a:latin typeface="Calibri"/>
                <a:ea typeface="Calibri"/>
                <a:cs typeface="Calibri"/>
                <a:sym typeface="Calibri"/>
              </a:rPr>
              <a:t>development</a:t>
            </a:r>
            <a:r>
              <a:rPr lang="en" sz="1600">
                <a:latin typeface="Calibri"/>
                <a:ea typeface="Calibri"/>
                <a:cs typeface="Calibri"/>
                <a:sym typeface="Calibri"/>
              </a:rPr>
              <a:t> tool.</a:t>
            </a:r>
            <a:endParaRPr sz="1600">
              <a:latin typeface="Calibri"/>
              <a:ea typeface="Calibri"/>
              <a:cs typeface="Calibri"/>
              <a:sym typeface="Calibri"/>
            </a:endParaRPr>
          </a:p>
        </p:txBody>
      </p:sp>
      <p:pic>
        <p:nvPicPr>
          <p:cNvPr id="94" name="Google Shape;94;p14"/>
          <p:cNvPicPr preferRelativeResize="0"/>
          <p:nvPr/>
        </p:nvPicPr>
        <p:blipFill rotWithShape="1">
          <a:blip r:embed="rId3">
            <a:alphaModFix/>
          </a:blip>
          <a:srcRect b="5250" l="0" r="0" t="-5250"/>
          <a:stretch/>
        </p:blipFill>
        <p:spPr>
          <a:xfrm>
            <a:off x="3305602" y="3292537"/>
            <a:ext cx="2532799" cy="1729050"/>
          </a:xfrm>
          <a:prstGeom prst="rect">
            <a:avLst/>
          </a:prstGeom>
          <a:noFill/>
          <a:ln>
            <a:noFill/>
          </a:ln>
        </p:spPr>
      </p:pic>
      <p:pic>
        <p:nvPicPr>
          <p:cNvPr id="95" name="Google Shape;95;p14"/>
          <p:cNvPicPr preferRelativeResize="0"/>
          <p:nvPr/>
        </p:nvPicPr>
        <p:blipFill>
          <a:blip r:embed="rId4">
            <a:alphaModFix/>
          </a:blip>
          <a:stretch>
            <a:fillRect/>
          </a:stretch>
        </p:blipFill>
        <p:spPr>
          <a:xfrm>
            <a:off x="0" y="3526150"/>
            <a:ext cx="1944049" cy="1495425"/>
          </a:xfrm>
          <a:prstGeom prst="rect">
            <a:avLst/>
          </a:prstGeom>
          <a:noFill/>
          <a:ln>
            <a:noFill/>
          </a:ln>
        </p:spPr>
      </p:pic>
      <p:pic>
        <p:nvPicPr>
          <p:cNvPr id="96" name="Google Shape;96;p14"/>
          <p:cNvPicPr preferRelativeResize="0"/>
          <p:nvPr/>
        </p:nvPicPr>
        <p:blipFill>
          <a:blip r:embed="rId5">
            <a:alphaModFix/>
          </a:blip>
          <a:stretch>
            <a:fillRect/>
          </a:stretch>
        </p:blipFill>
        <p:spPr>
          <a:xfrm>
            <a:off x="6925699" y="3377025"/>
            <a:ext cx="1560051" cy="1560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What is an Isochron Map?</a:t>
            </a:r>
            <a:endParaRPr/>
          </a:p>
        </p:txBody>
      </p:sp>
      <p:sp>
        <p:nvSpPr>
          <p:cNvPr id="102" name="Google Shape;102;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sz="2100"/>
              <a:t>An isochron map in geography and urban planning is a map that depicts the area accessible from a point within a certain time threshold.An isochrone (iso = equal, chrone = time) is defined as "a line drawn on a map connecting points at which something occurs or arrives at the same time".</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Isochron Examples</a:t>
            </a:r>
            <a:endParaRPr/>
          </a:p>
        </p:txBody>
      </p:sp>
      <p:sp>
        <p:nvSpPr>
          <p:cNvPr id="108" name="Google Shape;108;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16"/>
          <p:cNvPicPr preferRelativeResize="0"/>
          <p:nvPr/>
        </p:nvPicPr>
        <p:blipFill>
          <a:blip r:embed="rId3">
            <a:alphaModFix/>
          </a:blip>
          <a:stretch>
            <a:fillRect/>
          </a:stretch>
        </p:blipFill>
        <p:spPr>
          <a:xfrm>
            <a:off x="0" y="1093775"/>
            <a:ext cx="4338975" cy="4049725"/>
          </a:xfrm>
          <a:prstGeom prst="rect">
            <a:avLst/>
          </a:prstGeom>
          <a:noFill/>
          <a:ln>
            <a:noFill/>
          </a:ln>
        </p:spPr>
      </p:pic>
      <p:pic>
        <p:nvPicPr>
          <p:cNvPr id="110" name="Google Shape;110;p16"/>
          <p:cNvPicPr preferRelativeResize="0"/>
          <p:nvPr/>
        </p:nvPicPr>
        <p:blipFill>
          <a:blip r:embed="rId4">
            <a:alphaModFix/>
          </a:blip>
          <a:stretch>
            <a:fillRect/>
          </a:stretch>
        </p:blipFill>
        <p:spPr>
          <a:xfrm>
            <a:off x="4728675" y="1093775"/>
            <a:ext cx="4415334" cy="4049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Technical </a:t>
            </a:r>
            <a:r>
              <a:rPr lang="en"/>
              <a:t>requirements</a:t>
            </a:r>
            <a:r>
              <a:rPr lang="en"/>
              <a:t> </a:t>
            </a:r>
            <a:endParaRPr/>
          </a:p>
        </p:txBody>
      </p:sp>
      <p:sp>
        <p:nvSpPr>
          <p:cNvPr id="116" name="Google Shape;116;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Utilizing ArcMaps Network analyst functions within python is our project's biggest technical requirements.</a:t>
            </a:r>
            <a:endParaRPr sz="1400">
              <a:solidFill>
                <a:srgbClr val="000000"/>
              </a:solidFill>
              <a:latin typeface="Calibri"/>
              <a:ea typeface="Calibri"/>
              <a:cs typeface="Calibri"/>
              <a:sym typeface="Calibri"/>
            </a:endParaRPr>
          </a:p>
          <a:p>
            <a:pPr indent="-317500" lvl="0" marL="457200" rtl="0" algn="l">
              <a:lnSpc>
                <a:spcPct val="150000"/>
              </a:lnSpc>
              <a:spcBef>
                <a:spcPts val="0"/>
              </a:spcBef>
              <a:spcAft>
                <a:spcPts val="0"/>
              </a:spcAft>
              <a:buClr>
                <a:srgbClr val="000000"/>
              </a:buClr>
              <a:buSzPts val="1400"/>
              <a:buFont typeface="Calibri"/>
              <a:buChar char="-"/>
            </a:pPr>
            <a:r>
              <a:rPr lang="en" sz="1400">
                <a:solidFill>
                  <a:srgbClr val="000000"/>
                </a:solidFill>
                <a:latin typeface="Calibri"/>
                <a:ea typeface="Calibri"/>
                <a:cs typeface="Calibri"/>
                <a:sym typeface="Calibri"/>
              </a:rPr>
              <a:t>Our script consists of creating a service area layer, which is in the Network Analyst toolkit. This service area layer, allows us to specify which parts of the map data we’d like to focus on. Objects such as firehouses (facilities), and streets are the pieces of data we mostly manipulate. The visual aspect of the software which we create, is created from our break values, which displays a ratio of distance traveled over time.</a:t>
            </a:r>
            <a:endParaRPr sz="1400">
              <a:solidFill>
                <a:srgbClr val="000000"/>
              </a:solidFill>
              <a:latin typeface="Calibri"/>
              <a:ea typeface="Calibri"/>
              <a:cs typeface="Calibri"/>
              <a:sym typeface="Calibri"/>
            </a:endParaRPr>
          </a:p>
          <a:p>
            <a:pPr indent="0" lvl="0" marL="457200" rtl="0" algn="l">
              <a:lnSpc>
                <a:spcPct val="150000"/>
              </a:lnSpc>
              <a:spcBef>
                <a:spcPts val="0"/>
              </a:spcBef>
              <a:spcAft>
                <a:spcPts val="0"/>
              </a:spcAft>
              <a:buNone/>
            </a:pPr>
            <a:r>
              <a:t/>
            </a:r>
            <a:endParaRPr sz="1100">
              <a:solidFill>
                <a:srgbClr val="000000"/>
              </a:solidFill>
              <a:latin typeface="Calibri"/>
              <a:ea typeface="Calibri"/>
              <a:cs typeface="Calibri"/>
              <a:sym typeface="Calibri"/>
            </a:endParaRPr>
          </a:p>
        </p:txBody>
      </p:sp>
      <p:pic>
        <p:nvPicPr>
          <p:cNvPr id="117" name="Google Shape;117;p17"/>
          <p:cNvPicPr preferRelativeResize="0"/>
          <p:nvPr/>
        </p:nvPicPr>
        <p:blipFill>
          <a:blip r:embed="rId3">
            <a:alphaModFix/>
          </a:blip>
          <a:stretch>
            <a:fillRect/>
          </a:stretch>
        </p:blipFill>
        <p:spPr>
          <a:xfrm>
            <a:off x="2996213" y="3324050"/>
            <a:ext cx="2390775" cy="1381125"/>
          </a:xfrm>
          <a:prstGeom prst="rect">
            <a:avLst/>
          </a:prstGeom>
          <a:noFill/>
          <a:ln>
            <a:noFill/>
          </a:ln>
        </p:spPr>
      </p:pic>
      <p:pic>
        <p:nvPicPr>
          <p:cNvPr id="118" name="Google Shape;118;p17"/>
          <p:cNvPicPr preferRelativeResize="0"/>
          <p:nvPr/>
        </p:nvPicPr>
        <p:blipFill>
          <a:blip r:embed="rId4">
            <a:alphaModFix/>
          </a:blip>
          <a:stretch>
            <a:fillRect/>
          </a:stretch>
        </p:blipFill>
        <p:spPr>
          <a:xfrm>
            <a:off x="871450" y="3187750"/>
            <a:ext cx="1653750" cy="1653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Your Responsibilities </a:t>
            </a:r>
            <a:endParaRPr/>
          </a:p>
        </p:txBody>
      </p:sp>
      <p:sp>
        <p:nvSpPr>
          <p:cNvPr id="124" name="Google Shape;124;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300"/>
              <a:t>Our responsibilities consist of utilizing ArcGIS’s network analysis tools to create a script and graphical user interface. This script would utilize arcPy, a python site package which allows us to perform our </a:t>
            </a:r>
            <a:r>
              <a:rPr lang="en" sz="2300"/>
              <a:t>geographic</a:t>
            </a:r>
            <a:r>
              <a:rPr lang="en" sz="2300"/>
              <a:t> analysis. The GUI would allow a user, to enter specific local variables, such as our time intervals, and facilities. </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Related Technologies </a:t>
            </a:r>
            <a:endParaRPr/>
          </a:p>
        </p:txBody>
      </p:sp>
      <p:sp>
        <p:nvSpPr>
          <p:cNvPr id="130" name="Google Shape;130;p19"/>
          <p:cNvSpPr txBox="1"/>
          <p:nvPr>
            <p:ph idx="1" type="body"/>
          </p:nvPr>
        </p:nvSpPr>
        <p:spPr>
          <a:xfrm>
            <a:off x="311700" y="902250"/>
            <a:ext cx="8520600" cy="3339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solidFill>
                  <a:srgbClr val="000000"/>
                </a:solidFill>
                <a:latin typeface="Calibri"/>
                <a:ea typeface="Calibri"/>
                <a:cs typeface="Calibri"/>
                <a:sym typeface="Calibri"/>
              </a:rPr>
              <a:t>ArcMap is the central application used within ArcGIS. ArcMap allows you to explore, display, and study your datasets. It does this within a collection of layers of data, and other map common elements in map.</a:t>
            </a:r>
            <a:endParaRPr sz="1600">
              <a:solidFill>
                <a:srgbClr val="000000"/>
              </a:solidFill>
              <a:latin typeface="Calibri"/>
              <a:ea typeface="Calibri"/>
              <a:cs typeface="Calibri"/>
              <a:sym typeface="Calibri"/>
            </a:endParaRPr>
          </a:p>
          <a:p>
            <a:pPr indent="-330200" lvl="0" marL="457200" rtl="0" algn="l">
              <a:lnSpc>
                <a:spcPct val="150000"/>
              </a:lnSpc>
              <a:spcBef>
                <a:spcPts val="0"/>
              </a:spcBef>
              <a:spcAft>
                <a:spcPts val="0"/>
              </a:spcAft>
              <a:buSzPts val="1600"/>
              <a:buChar char="-"/>
            </a:pPr>
            <a:r>
              <a:rPr lang="en" sz="1600">
                <a:solidFill>
                  <a:srgbClr val="000000"/>
                </a:solidFill>
                <a:latin typeface="Calibri"/>
                <a:ea typeface="Calibri"/>
                <a:cs typeface="Calibri"/>
                <a:sym typeface="Calibri"/>
              </a:rPr>
              <a:t>Python Is the language that utilizes ArcGIS to create and display our time/travel interval. </a:t>
            </a:r>
            <a:endParaRPr sz="1600">
              <a:solidFill>
                <a:srgbClr val="000000"/>
              </a:solidFill>
              <a:latin typeface="Calibri"/>
              <a:ea typeface="Calibri"/>
              <a:cs typeface="Calibri"/>
              <a:sym typeface="Calibri"/>
            </a:endParaRPr>
          </a:p>
          <a:p>
            <a:pPr indent="-330200" lvl="0" marL="457200" rtl="0" algn="l">
              <a:lnSpc>
                <a:spcPct val="150000"/>
              </a:lnSpc>
              <a:spcBef>
                <a:spcPts val="0"/>
              </a:spcBef>
              <a:spcAft>
                <a:spcPts val="0"/>
              </a:spcAft>
              <a:buSzPts val="1600"/>
              <a:buChar char="-"/>
            </a:pPr>
            <a:r>
              <a:rPr lang="en" sz="1600">
                <a:solidFill>
                  <a:srgbClr val="000000"/>
                </a:solidFill>
                <a:latin typeface="Calibri"/>
                <a:ea typeface="Calibri"/>
                <a:cs typeface="Calibri"/>
                <a:sym typeface="Calibri"/>
              </a:rPr>
              <a:t>The Network Analyst Extension within ArcGIS allows us to create layers of data. </a:t>
            </a:r>
            <a:endParaRPr sz="1600">
              <a:solidFill>
                <a:srgbClr val="000000"/>
              </a:solidFill>
              <a:latin typeface="Calibri"/>
              <a:ea typeface="Calibri"/>
              <a:cs typeface="Calibri"/>
              <a:sym typeface="Calibri"/>
            </a:endParaRPr>
          </a:p>
          <a:p>
            <a:pPr indent="0" lvl="0" marL="0" rtl="0" algn="l">
              <a:spcBef>
                <a:spcPts val="0"/>
              </a:spcBef>
              <a:spcAft>
                <a:spcPts val="1600"/>
              </a:spcAft>
              <a:buNone/>
            </a:pPr>
            <a:r>
              <a:t/>
            </a:r>
            <a:endParaRPr/>
          </a:p>
        </p:txBody>
      </p:sp>
      <p:pic>
        <p:nvPicPr>
          <p:cNvPr id="131" name="Google Shape;131;p19"/>
          <p:cNvPicPr preferRelativeResize="0"/>
          <p:nvPr/>
        </p:nvPicPr>
        <p:blipFill>
          <a:blip r:embed="rId3">
            <a:alphaModFix/>
          </a:blip>
          <a:stretch>
            <a:fillRect/>
          </a:stretch>
        </p:blipFill>
        <p:spPr>
          <a:xfrm>
            <a:off x="6462625" y="2340175"/>
            <a:ext cx="2766199" cy="2766199"/>
          </a:xfrm>
          <a:prstGeom prst="rect">
            <a:avLst/>
          </a:prstGeom>
          <a:noFill/>
          <a:ln>
            <a:noFill/>
          </a:ln>
        </p:spPr>
      </p:pic>
      <p:pic>
        <p:nvPicPr>
          <p:cNvPr id="132" name="Google Shape;132;p19"/>
          <p:cNvPicPr preferRelativeResize="0"/>
          <p:nvPr/>
        </p:nvPicPr>
        <p:blipFill>
          <a:blip r:embed="rId4">
            <a:alphaModFix/>
          </a:blip>
          <a:stretch>
            <a:fillRect/>
          </a:stretch>
        </p:blipFill>
        <p:spPr>
          <a:xfrm>
            <a:off x="0" y="2814725"/>
            <a:ext cx="2096425" cy="2096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Newly Learned Skills / Technologies</a:t>
            </a:r>
            <a:endParaRPr/>
          </a:p>
          <a:p>
            <a:pPr indent="0" lvl="0" marL="0" rtl="0" algn="l">
              <a:spcBef>
                <a:spcPts val="0"/>
              </a:spcBef>
              <a:spcAft>
                <a:spcPts val="0"/>
              </a:spcAft>
              <a:buNone/>
            </a:pPr>
            <a:r>
              <a:t/>
            </a:r>
            <a:endParaRPr/>
          </a:p>
        </p:txBody>
      </p:sp>
      <p:sp>
        <p:nvSpPr>
          <p:cNvPr id="138" name="Google Shape;138;p20"/>
          <p:cNvSpPr txBox="1"/>
          <p:nvPr>
            <p:ph idx="1" type="body"/>
          </p:nvPr>
        </p:nvSpPr>
        <p:spPr>
          <a:xfrm>
            <a:off x="311700" y="1229575"/>
            <a:ext cx="8520600" cy="2476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ArcGIS is a software we’ve never used before, and none of us have used any mapping and </a:t>
            </a:r>
            <a:r>
              <a:rPr lang="en"/>
              <a:t>analysis</a:t>
            </a:r>
            <a:r>
              <a:rPr lang="en"/>
              <a:t> software also, so the entire experience was anomalous to what we’ve done in school.</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Char char="-"/>
            </a:pPr>
            <a:r>
              <a:rPr lang="en"/>
              <a:t>The Network Analysis Tools allow us to automatically utilize the analysis functions provided within ArcGIS. This merged our previous python knowledge, with an unfamiliar software.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3.1 System </a:t>
            </a:r>
            <a:r>
              <a:rPr lang="en"/>
              <a:t>Architecture and Design</a:t>
            </a:r>
            <a:r>
              <a:rPr lang="en"/>
              <a:t> </a:t>
            </a:r>
            <a:endParaRPr/>
          </a:p>
        </p:txBody>
      </p:sp>
      <p:pic>
        <p:nvPicPr>
          <p:cNvPr id="144" name="Google Shape;144;p21"/>
          <p:cNvPicPr preferRelativeResize="0"/>
          <p:nvPr/>
        </p:nvPicPr>
        <p:blipFill>
          <a:blip r:embed="rId3">
            <a:alphaModFix/>
          </a:blip>
          <a:stretch>
            <a:fillRect/>
          </a:stretch>
        </p:blipFill>
        <p:spPr>
          <a:xfrm>
            <a:off x="467550" y="1125950"/>
            <a:ext cx="5997448" cy="333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